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4" r:id="rId6"/>
    <p:sldId id="263" r:id="rId7"/>
    <p:sldId id="259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20"/>
  </p:normalViewPr>
  <p:slideViewPr>
    <p:cSldViewPr snapToGrid="0" snapToObjects="1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70F3-9144-2C44-BB53-5B4361DFC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0FF0A-C0F9-DB4C-9EB4-42A2AFAA1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14C83-825C-8147-A4A4-CFAA86F4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83DCB-ECFA-364C-B7D7-C6A8C895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82E65-C067-8C4B-9DB8-5BC44FAB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0351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08AB1-94D0-6946-AE18-0C54AFBEA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3B1E8-B929-EC4C-A8FA-1C6C78451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6B14B-CF5A-6C4D-BEF0-E15C9B170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9ACFD-E6D0-4546-A367-1F35AA7B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D981-B493-A247-A241-2DA2010B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6257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B3814-BB18-AB46-90A0-CF148065C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90DA1-01BD-1744-8227-3A0E62649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D819A-18B9-0A46-8161-4509318E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F6513-9C3A-B54F-A054-D1E14420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20E23-E32D-9746-BCF1-55365933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027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18C3-33A6-024F-AA24-28856FBC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FDE-2FFC-F345-AC1C-BF2E3C8DD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CBF11-1768-3549-BC35-FD656597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B6D39-C7E3-064A-8CD3-23A045DF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78D35-5943-5247-9545-95E9550F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5058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6319-7A5B-494C-B32A-BA297F69F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D81DD-78A2-E946-86F1-0EFE52B9E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5F2CB-6C9A-A945-B99B-4BCAB1D4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8B624-0E4A-8D43-BDBD-05E25C14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3DBB2-B251-034B-A621-CC0CDC67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621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74F3-358E-C64E-BF48-80FD2DFF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EE23A-CC15-374A-8E84-C1E06A58D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79B06-65E2-7D4F-B840-DE808A9E0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20854-9E8E-DB48-B960-1508793C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81616-6F79-0B4E-9E21-E2EF8D48B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8D0A4-95C1-204D-9C92-CE7ADD01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840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BBBC-6B1C-C542-A4BC-4D7EEB99E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30B42-B33C-D04A-A761-3E03ACE9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C8A37-47EE-E343-BB0C-8DF9518C2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3CCF1-86ED-8646-857C-0921709D9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E5C4F-0818-E84C-97BA-020C021F5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B165E2-2B08-C745-90FE-362436AC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055F3-1729-F349-93B1-9B29290C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6BE3AD-DFA1-A44E-97E8-72AF6244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77011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0CEA-4E77-D14A-A34B-06507A97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D7AFA-C929-4E46-9041-790C0699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0BC83-54DC-E84F-9F71-2CED07F4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01551-F852-2940-A31B-D97D3859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44293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DF359-37A5-B04A-825F-C27B74D9D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57799-460A-574F-A3A6-D0114F07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713-BCC1-C549-B292-1EA7C8DE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5680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D7A1-DCEF-E440-B81E-BE8AAAC4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DCAC9-C7A5-FE44-811B-8C5FF4295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1CDBD-88F8-F041-B1E3-352C4D98B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DCA61-370C-9E48-841C-126B1443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74461-0686-E044-8FA7-6E5547FD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B2A81-EA88-734B-B5DD-B0BA963A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5873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FAE1-14CB-D149-8453-D73AED05F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C2CE4-42A7-C546-B56F-80B4E146B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96A35-2ED2-0F40-BB17-163BB2B99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B41C3-D4E9-7D4B-836F-70FF1EA9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FA05A-4B29-F540-86CD-0049EB29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27A85-4CAB-F24F-8C22-845D54D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2643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59696D-A08C-104A-BD74-CC8A6D4E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F1D52-4C5D-9048-B953-7113510F6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C0A08-4629-B140-B6A9-924E924920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84A3F-3E7A-964D-B92B-64D862D4D251}" type="datetimeFigureOut">
              <a:rPr lang="en-FI" smtClean="0"/>
              <a:t>12.4.2022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13853-88AB-9947-833A-2F854D982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8CF21-4E19-8A48-ADF0-E53BF92ED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320EB-FAC5-CD43-ACA4-4B6F9BCEE68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319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dall-e-2/" TargetMode="External"/><Relationship Id="rId2" Type="http://schemas.openxmlformats.org/officeDocument/2006/relationships/hyperlink" Target="https://openai.com/blog/dall-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jvmiranda921.github.io/notebook/2021/08/08/clip-vqga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steinbruck.medium.com/explaining-the-code-of-the-popular-text-to-image-algorithm-vqgan-clip-a0c48697a7f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unknown">
            <a:extLst>
              <a:ext uri="{FF2B5EF4-FFF2-40B4-BE49-F238E27FC236}">
                <a16:creationId xmlns:a16="http://schemas.microsoft.com/office/drawing/2014/main" id="{E0520E9B-DA7F-4F49-B40C-D7613A89C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8" b="11593"/>
          <a:stretch/>
        </p:blipFill>
        <p:spPr bwMode="auto">
          <a:xfrm>
            <a:off x="1164836" y="0"/>
            <a:ext cx="98623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1C3CA-3572-004F-8B1F-F671460F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15530"/>
          </a:xfrm>
        </p:spPr>
        <p:txBody>
          <a:bodyPr/>
          <a:lstStyle/>
          <a:p>
            <a:r>
              <a:rPr lang="en-FI" dirty="0"/>
              <a:t>Text-to-Image Generation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2DF2A2F1-55F9-8749-87BE-D6AE4A9C94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8370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53A3-613A-AA40-B01C-E9189FC4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5363"/>
            <a:ext cx="10515600" cy="1325563"/>
          </a:xfrm>
        </p:spPr>
        <p:txBody>
          <a:bodyPr/>
          <a:lstStyle/>
          <a:p>
            <a:pPr algn="ctr"/>
            <a:r>
              <a:rPr lang="en-FI" dirty="0">
                <a:hlinkClick r:id="rId2"/>
              </a:rPr>
              <a:t>DALL-E</a:t>
            </a:r>
            <a:r>
              <a:rPr lang="en-FI" dirty="0"/>
              <a:t> and </a:t>
            </a:r>
            <a:r>
              <a:rPr lang="en-FI" dirty="0">
                <a:hlinkClick r:id="rId3"/>
              </a:rPr>
              <a:t>DALL-E2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0244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F09B8F-239A-7346-A4C5-2648EB92C48E}"/>
              </a:ext>
            </a:extLst>
          </p:cNvPr>
          <p:cNvSpPr txBox="1"/>
          <p:nvPr/>
        </p:nvSpPr>
        <p:spPr>
          <a:xfrm>
            <a:off x="5709431" y="823911"/>
            <a:ext cx="621586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600" dirty="0"/>
              <a:t>Natural Language Programming:</a:t>
            </a:r>
          </a:p>
          <a:p>
            <a:endParaRPr lang="en-FI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FI" sz="3600" dirty="0"/>
              <a:t>Text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FI" sz="3600" dirty="0"/>
              <a:t>Text prediction/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FI" sz="3600" dirty="0"/>
              <a:t>Translation</a:t>
            </a:r>
          </a:p>
          <a:p>
            <a:endParaRPr lang="en-FI" sz="3600" dirty="0"/>
          </a:p>
          <a:p>
            <a:endParaRPr lang="en-FI" sz="3600" dirty="0"/>
          </a:p>
          <a:p>
            <a:r>
              <a:rPr lang="en-FI" sz="3600" dirty="0"/>
              <a:t>Transformers are widely used</a:t>
            </a:r>
          </a:p>
          <a:p>
            <a:endParaRPr lang="en-FI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FI" sz="3600" dirty="0"/>
          </a:p>
          <a:p>
            <a:pPr lvl="1"/>
            <a:r>
              <a:rPr lang="en-FI" sz="36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50881-8615-2044-B2A5-BF3CEE8DB903}"/>
              </a:ext>
            </a:extLst>
          </p:cNvPr>
          <p:cNvSpPr txBox="1"/>
          <p:nvPr/>
        </p:nvSpPr>
        <p:spPr>
          <a:xfrm>
            <a:off x="381000" y="823911"/>
            <a:ext cx="458093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600" dirty="0"/>
              <a:t>Compute vision:</a:t>
            </a:r>
          </a:p>
          <a:p>
            <a:endParaRPr lang="en-FI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FI" sz="3600" dirty="0"/>
              <a:t>Image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FI" sz="3600" dirty="0"/>
              <a:t>Object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FI" sz="3600" dirty="0"/>
              <a:t>Segmentation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FI" sz="3600" dirty="0"/>
              <a:t>Image generation</a:t>
            </a:r>
          </a:p>
          <a:p>
            <a:endParaRPr lang="en-FI" sz="3600" dirty="0"/>
          </a:p>
          <a:p>
            <a:r>
              <a:rPr lang="en-FI" sz="3600" dirty="0"/>
              <a:t>CNN’s are widely used</a:t>
            </a:r>
          </a:p>
          <a:p>
            <a:endParaRPr lang="en-FI" sz="3600" dirty="0"/>
          </a:p>
          <a:p>
            <a:endParaRPr lang="en-FI" sz="3600" dirty="0"/>
          </a:p>
          <a:p>
            <a:pPr lvl="1"/>
            <a:endParaRPr lang="en-FI" sz="3600" dirty="0"/>
          </a:p>
        </p:txBody>
      </p:sp>
    </p:spTree>
    <p:extLst>
      <p:ext uri="{BB962C8B-B14F-4D97-AF65-F5344CB8AC3E}">
        <p14:creationId xmlns:p14="http://schemas.microsoft.com/office/powerpoint/2010/main" val="44322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F0F9-0485-714C-B596-3E0D78DF6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463" y="122238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Idea - Mix CV + NLP</a:t>
            </a:r>
          </a:p>
        </p:txBody>
      </p:sp>
      <p:pic>
        <p:nvPicPr>
          <p:cNvPr id="2050" name="Picture 2" descr="GitHub - anunay999/image_captioning_vgg16: Imaging Captioning using VGG16">
            <a:extLst>
              <a:ext uri="{FF2B5EF4-FFF2-40B4-BE49-F238E27FC236}">
                <a16:creationId xmlns:a16="http://schemas.microsoft.com/office/drawing/2014/main" id="{570C5A27-76CB-EA47-8A38-ABCF85506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707153"/>
            <a:ext cx="10248900" cy="484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0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E18E-1150-1F48-8E9C-394E93C6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VQ-GAN + CLIP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D794E-60C8-6044-B142-0AAF44059FFE}"/>
              </a:ext>
            </a:extLst>
          </p:cNvPr>
          <p:cNvSpPr txBox="1"/>
          <p:nvPr/>
        </p:nvSpPr>
        <p:spPr>
          <a:xfrm>
            <a:off x="652462" y="1771770"/>
            <a:ext cx="9447651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arenR"/>
            </a:pPr>
            <a:r>
              <a:rPr lang="en-GB" sz="2800" dirty="0"/>
              <a:t>VQGAN = </a:t>
            </a:r>
            <a:r>
              <a:rPr lang="en-GB" sz="2800" b="1" dirty="0"/>
              <a:t>V</a:t>
            </a:r>
            <a:r>
              <a:rPr lang="en-GB" sz="2800" dirty="0"/>
              <a:t>ector </a:t>
            </a:r>
            <a:r>
              <a:rPr lang="en-GB" sz="2800" b="1" dirty="0"/>
              <a:t>Q</a:t>
            </a:r>
            <a:r>
              <a:rPr lang="en-GB" sz="2800" dirty="0"/>
              <a:t>uantized </a:t>
            </a:r>
            <a:r>
              <a:rPr lang="en-GB" sz="2800" b="1" dirty="0"/>
              <a:t>G</a:t>
            </a:r>
            <a:r>
              <a:rPr lang="en-GB" sz="2800" dirty="0"/>
              <a:t>enerative </a:t>
            </a:r>
            <a:r>
              <a:rPr lang="en-GB" sz="2800" b="1" dirty="0"/>
              <a:t>A</a:t>
            </a:r>
            <a:r>
              <a:rPr lang="en-GB" sz="2800" dirty="0"/>
              <a:t>dversarial </a:t>
            </a:r>
            <a:r>
              <a:rPr lang="en-GB" sz="2800" b="1" dirty="0"/>
              <a:t>N</a:t>
            </a:r>
            <a:r>
              <a:rPr lang="en-GB" sz="2800" dirty="0"/>
              <a:t>etwork</a:t>
            </a:r>
          </a:p>
          <a:p>
            <a:endParaRPr lang="en-GB" sz="2800" dirty="0"/>
          </a:p>
          <a:p>
            <a:r>
              <a:rPr lang="en-GB" sz="2800" dirty="0"/>
              <a:t>Takes in a noise vector, and outputs a (realistic) image.</a:t>
            </a:r>
          </a:p>
          <a:p>
            <a:endParaRPr lang="en-GB" sz="2800" dirty="0"/>
          </a:p>
          <a:p>
            <a:r>
              <a:rPr lang="en-GB" sz="2800" dirty="0"/>
              <a:t>2) CLIP = </a:t>
            </a:r>
            <a:r>
              <a:rPr lang="en-GB" sz="2800" b="1" dirty="0"/>
              <a:t>C</a:t>
            </a:r>
            <a:r>
              <a:rPr lang="en-GB" sz="2800" dirty="0"/>
              <a:t>ontrastive </a:t>
            </a:r>
            <a:r>
              <a:rPr lang="en-GB" sz="2800" b="1" dirty="0"/>
              <a:t>L</a:t>
            </a:r>
            <a:r>
              <a:rPr lang="en-GB" sz="2800" dirty="0"/>
              <a:t>anguage–</a:t>
            </a:r>
            <a:r>
              <a:rPr lang="en-GB" sz="2800" b="1" dirty="0"/>
              <a:t>I</a:t>
            </a:r>
            <a:r>
              <a:rPr lang="en-GB" sz="2800" dirty="0"/>
              <a:t>mage </a:t>
            </a:r>
            <a:r>
              <a:rPr lang="en-GB" sz="2800" b="1" dirty="0"/>
              <a:t>P</a:t>
            </a:r>
            <a:r>
              <a:rPr lang="en-GB" sz="2800" dirty="0"/>
              <a:t>re-training</a:t>
            </a:r>
          </a:p>
          <a:p>
            <a:endParaRPr lang="en-GB" sz="2800" dirty="0"/>
          </a:p>
          <a:p>
            <a:r>
              <a:rPr lang="en-GB" sz="2800" dirty="0"/>
              <a:t>Takes in:</a:t>
            </a:r>
          </a:p>
          <a:p>
            <a:br>
              <a:rPr lang="en-GB" sz="2800" dirty="0"/>
            </a:br>
            <a:r>
              <a:rPr lang="en-GB" sz="2800" dirty="0"/>
              <a:t>- (a) an image, and outputs the image features; or </a:t>
            </a:r>
            <a:br>
              <a:rPr lang="en-GB" sz="2800" dirty="0"/>
            </a:br>
            <a:r>
              <a:rPr lang="en-GB" sz="2800" dirty="0"/>
              <a:t>- (b) a text, and outputs text features. </a:t>
            </a:r>
          </a:p>
          <a:p>
            <a:endParaRPr lang="en-GB" sz="2800" dirty="0"/>
          </a:p>
          <a:p>
            <a:endParaRPr lang="en-FI" sz="2800" dirty="0"/>
          </a:p>
          <a:p>
            <a:endParaRPr lang="en-FI" sz="2800" dirty="0"/>
          </a:p>
          <a:p>
            <a:pPr lvl="1"/>
            <a:endParaRPr lang="en-FI" sz="2800" dirty="0"/>
          </a:p>
        </p:txBody>
      </p:sp>
    </p:spTree>
    <p:extLst>
      <p:ext uri="{BB962C8B-B14F-4D97-AF65-F5344CB8AC3E}">
        <p14:creationId xmlns:p14="http://schemas.microsoft.com/office/powerpoint/2010/main" val="320819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5CCD47E-7148-F041-A3FD-71749932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265059"/>
            <a:ext cx="7842472" cy="632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1447E-85E4-1949-B820-9F8AB2271773}"/>
              </a:ext>
            </a:extLst>
          </p:cNvPr>
          <p:cNvSpPr txBox="1"/>
          <p:nvPr/>
        </p:nvSpPr>
        <p:spPr>
          <a:xfrm>
            <a:off x="514351" y="6223609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hlinkClick r:id="rId3"/>
              </a:rPr>
              <a:t>blog post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99411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E18E-1150-1F48-8E9C-394E93C6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VQ-GAN</a:t>
            </a:r>
          </a:p>
        </p:txBody>
      </p:sp>
      <p:pic>
        <p:nvPicPr>
          <p:cNvPr id="4098" name="Picture 2" descr="VQGAN | Taming Transformers for High-Resolution Image Synthesis">
            <a:extLst>
              <a:ext uri="{FF2B5EF4-FFF2-40B4-BE49-F238E27FC236}">
                <a16:creationId xmlns:a16="http://schemas.microsoft.com/office/drawing/2014/main" id="{DB7FE2AE-12D6-F54D-9220-55A3A7E36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" y="1811336"/>
            <a:ext cx="11758613" cy="448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47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A3D6-A5EC-8D43-A35E-47E35FFF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CLIP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441814-1A53-974D-B834-A7C2706F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68" y="1820245"/>
            <a:ext cx="5875458" cy="41758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1ED5DE8-1E5F-E94D-9807-A56D5E674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5931" y="1820245"/>
            <a:ext cx="5626069" cy="43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1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D8A6D5C-3752-9E4B-BA5E-1BF5DB935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09" y="365125"/>
            <a:ext cx="9297291" cy="58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F5452-B6C4-B54A-89DE-84DEC4CFF9EA}"/>
              </a:ext>
            </a:extLst>
          </p:cNvPr>
          <p:cNvSpPr txBox="1"/>
          <p:nvPr/>
        </p:nvSpPr>
        <p:spPr>
          <a:xfrm>
            <a:off x="10998200" y="6323598"/>
            <a:ext cx="109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600" dirty="0">
                <a:hlinkClick r:id="rId3"/>
              </a:rPr>
              <a:t>img source</a:t>
            </a:r>
            <a:endParaRPr lang="en-FI" sz="1600" dirty="0"/>
          </a:p>
        </p:txBody>
      </p:sp>
    </p:spTree>
    <p:extLst>
      <p:ext uri="{BB962C8B-B14F-4D97-AF65-F5344CB8AC3E}">
        <p14:creationId xmlns:p14="http://schemas.microsoft.com/office/powerpoint/2010/main" val="243781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CD6B-1FC6-024C-A37A-964C1570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Hands-on: VQ-GAN + CLIP</a:t>
            </a:r>
          </a:p>
        </p:txBody>
      </p:sp>
      <p:pic>
        <p:nvPicPr>
          <p:cNvPr id="4" name="Frida_Kahlo_hat_cat_flowers_red_clouds" descr="Frida_Kahlo_hat_cat_flowers_red_clouds">
            <a:hlinkClick r:id="" action="ppaction://media"/>
            <a:extLst>
              <a:ext uri="{FF2B5EF4-FFF2-40B4-BE49-F238E27FC236}">
                <a16:creationId xmlns:a16="http://schemas.microsoft.com/office/drawing/2014/main" id="{E30211CB-A0FA-384C-A730-2366E99FF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29425" y="2543175"/>
            <a:ext cx="3657600" cy="3657600"/>
          </a:xfrm>
          <a:prstGeom prst="rect">
            <a:avLst/>
          </a:prstGeom>
        </p:spPr>
      </p:pic>
      <p:pic>
        <p:nvPicPr>
          <p:cNvPr id="5" name="yellow_flower_pigeons_flying_under_water" descr="yellow_flower_pigeons_flying_under_water">
            <a:hlinkClick r:id="" action="ppaction://media"/>
            <a:extLst>
              <a:ext uri="{FF2B5EF4-FFF2-40B4-BE49-F238E27FC236}">
                <a16:creationId xmlns:a16="http://schemas.microsoft.com/office/drawing/2014/main" id="{DA5C5EB3-9CBE-D04C-B7CD-EEB9D712091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52562" y="2543175"/>
            <a:ext cx="36576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E4F77-648B-9146-8B10-9F8F07CA5DF5}"/>
              </a:ext>
            </a:extLst>
          </p:cNvPr>
          <p:cNvSpPr txBox="1"/>
          <p:nvPr/>
        </p:nvSpPr>
        <p:spPr>
          <a:xfrm>
            <a:off x="1278922" y="1932265"/>
            <a:ext cx="400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yellow flower pigeons flying under water</a:t>
            </a:r>
            <a:endParaRPr lang="en-FI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5C766F-1491-C945-8FC0-BA4913613465}"/>
              </a:ext>
            </a:extLst>
          </p:cNvPr>
          <p:cNvSpPr/>
          <p:nvPr/>
        </p:nvSpPr>
        <p:spPr>
          <a:xfrm>
            <a:off x="6792487" y="1932265"/>
            <a:ext cx="369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I" dirty="0"/>
              <a:t>Frida Kahlo hat cat flowers red clouds</a:t>
            </a:r>
          </a:p>
        </p:txBody>
      </p:sp>
    </p:spTree>
    <p:extLst>
      <p:ext uri="{BB962C8B-B14F-4D97-AF65-F5344CB8AC3E}">
        <p14:creationId xmlns:p14="http://schemas.microsoft.com/office/powerpoint/2010/main" val="255845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129</Words>
  <Application>Microsoft Macintosh PowerPoint</Application>
  <PresentationFormat>Widescreen</PresentationFormat>
  <Paragraphs>41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Text-to-Image Generation</vt:lpstr>
      <vt:lpstr>PowerPoint Presentation</vt:lpstr>
      <vt:lpstr>Idea - Mix CV + NLP</vt:lpstr>
      <vt:lpstr>VQ-GAN + CLIP</vt:lpstr>
      <vt:lpstr>PowerPoint Presentation</vt:lpstr>
      <vt:lpstr>VQ-GAN</vt:lpstr>
      <vt:lpstr>CLIP </vt:lpstr>
      <vt:lpstr>PowerPoint Presentation</vt:lpstr>
      <vt:lpstr>Hands-on: VQ-GAN + CLIP</vt:lpstr>
      <vt:lpstr>DALL-E and DALL-E2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Abdurakhmanova Shamsiiat</dc:creator>
  <cp:lastModifiedBy>Abdurakhmanova Shamsiiat</cp:lastModifiedBy>
  <cp:revision>14</cp:revision>
  <dcterms:created xsi:type="dcterms:W3CDTF">2022-04-12T08:25:11Z</dcterms:created>
  <dcterms:modified xsi:type="dcterms:W3CDTF">2022-04-12T20:32:20Z</dcterms:modified>
</cp:coreProperties>
</file>